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  <p:sldId id="270" r:id="rId9"/>
    <p:sldId id="279" r:id="rId10"/>
    <p:sldId id="281" r:id="rId11"/>
    <p:sldId id="265" r:id="rId12"/>
    <p:sldId id="266" r:id="rId13"/>
    <p:sldId id="271" r:id="rId14"/>
    <p:sldId id="272" r:id="rId15"/>
    <p:sldId id="273" r:id="rId16"/>
    <p:sldId id="274" r:id="rId17"/>
    <p:sldId id="278" r:id="rId18"/>
    <p:sldId id="275" r:id="rId19"/>
    <p:sldId id="280" r:id="rId20"/>
    <p:sldId id="268" r:id="rId21"/>
    <p:sldId id="277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95" d="100"/>
          <a:sy n="95" d="100"/>
        </p:scale>
        <p:origin x="-72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223D-C7B3-4AAA-91D9-B21BA2175E7F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7233E-BDE1-441E-96E9-D380B4FDA58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853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966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950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546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365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394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280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765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809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804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676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933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939D-F7B5-4707-890C-582175946CA7}" type="datetimeFigureOut">
              <a:rPr lang="de-CH" smtClean="0"/>
              <a:t>01.04.2019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DF69-EE54-46FE-8078-DB87733A148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74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«Wenn die Gesundheit kippt»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Dajana </a:t>
            </a:r>
            <a:r>
              <a:rPr lang="de-CH" dirty="0" err="1" smtClean="0"/>
              <a:t>Venetz</a:t>
            </a:r>
            <a:endParaRPr lang="de-CH" dirty="0" smtClean="0"/>
          </a:p>
          <a:p>
            <a:r>
              <a:rPr lang="de-CH" dirty="0" smtClean="0"/>
              <a:t>Stationsleitung im Psychotherapiebereich der </a:t>
            </a:r>
            <a:r>
              <a:rPr lang="de-CH" dirty="0" err="1" smtClean="0"/>
              <a:t>Clienia</a:t>
            </a:r>
            <a:r>
              <a:rPr lang="de-CH" dirty="0" smtClean="0"/>
              <a:t> Littenheid</a:t>
            </a:r>
          </a:p>
          <a:p>
            <a:r>
              <a:rPr lang="de-CH" dirty="0" err="1" smtClean="0"/>
              <a:t>Neukirch</a:t>
            </a:r>
            <a:r>
              <a:rPr lang="de-CH" dirty="0" smtClean="0"/>
              <a:t> (</a:t>
            </a:r>
            <a:r>
              <a:rPr lang="de-CH" dirty="0" err="1" smtClean="0"/>
              <a:t>Egnach</a:t>
            </a:r>
            <a:r>
              <a:rPr lang="de-CH" dirty="0" smtClean="0"/>
              <a:t>), 01.04.2019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83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8538" y="1108703"/>
            <a:ext cx="10515600" cy="1325563"/>
          </a:xfrm>
        </p:spPr>
        <p:txBody>
          <a:bodyPr/>
          <a:lstStyle/>
          <a:p>
            <a:r>
              <a:rPr lang="de-DE" dirty="0" smtClean="0"/>
              <a:t>Die Bedeutung von Grenzen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8249" y="2418478"/>
            <a:ext cx="10515600" cy="4351338"/>
          </a:xfrm>
        </p:spPr>
        <p:txBody>
          <a:bodyPr/>
          <a:lstStyle/>
          <a:p>
            <a:r>
              <a:rPr lang="de-DE" dirty="0"/>
              <a:t>Das Suchen von Grenzen gehört zum Jugendalter. </a:t>
            </a:r>
          </a:p>
          <a:p>
            <a:r>
              <a:rPr lang="de-DE" dirty="0"/>
              <a:t>Nur wer Grenzen sucht, entwickelt sich weiter und hilft mit, dass sich unsere Gesellschaft weiterentwickeln kann. </a:t>
            </a:r>
          </a:p>
          <a:p>
            <a:r>
              <a:rPr lang="de-DE" dirty="0"/>
              <a:t>Unsere Aufgabe als Erwachsene und als Fachleute ist es diese Prozesse zu begleiten, manchmal Spannungen aushalten und als Erwachsene die Rolle zu spielen die Erwachsene zu spielen haben.</a:t>
            </a:r>
            <a:endParaRPr lang="de-DE" b="1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6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8297" y="847447"/>
            <a:ext cx="10515600" cy="1325563"/>
          </a:xfrm>
        </p:spPr>
        <p:txBody>
          <a:bodyPr/>
          <a:lstStyle/>
          <a:p>
            <a:r>
              <a:rPr lang="de-DE" dirty="0" smtClean="0"/>
              <a:t>Umgang mit jugendtypischen Dilemmata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8345" y="180552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/>
              <a:t>innere Strukturen fehlen, müssen sie von </a:t>
            </a:r>
            <a:r>
              <a:rPr lang="de-DE" dirty="0" err="1"/>
              <a:t>aussen</a:t>
            </a:r>
            <a:r>
              <a:rPr lang="de-DE" dirty="0"/>
              <a:t> gesetzt </a:t>
            </a:r>
            <a:r>
              <a:rPr lang="de-DE" dirty="0" smtClean="0"/>
              <a:t>werden</a:t>
            </a:r>
          </a:p>
          <a:p>
            <a:r>
              <a:rPr lang="de-DE" dirty="0" smtClean="0"/>
              <a:t>wenn </a:t>
            </a:r>
            <a:r>
              <a:rPr lang="de-DE" dirty="0"/>
              <a:t>Jugendliche die Spielregeln des Umgangs mit Substanzen und Angeboten nicht kennen, müssen wir ihnen helfen diese Spielregeln zu </a:t>
            </a:r>
            <a:r>
              <a:rPr lang="de-DE" dirty="0" smtClean="0"/>
              <a:t>lernen</a:t>
            </a:r>
          </a:p>
          <a:p>
            <a:r>
              <a:rPr lang="de-DE" dirty="0" smtClean="0"/>
              <a:t>wenn </a:t>
            </a:r>
            <a:r>
              <a:rPr lang="de-DE" dirty="0"/>
              <a:t>Eltern überfordert sind, </a:t>
            </a:r>
            <a:r>
              <a:rPr lang="de-DE" dirty="0" smtClean="0"/>
              <a:t>müssen </a:t>
            </a:r>
            <a:r>
              <a:rPr lang="de-DE" dirty="0"/>
              <a:t>ihnen </a:t>
            </a:r>
            <a:r>
              <a:rPr lang="de-DE" dirty="0" smtClean="0"/>
              <a:t>Fachpersonen Hilfe anbieten</a:t>
            </a:r>
          </a:p>
          <a:p>
            <a:r>
              <a:rPr lang="de-DE" dirty="0" smtClean="0"/>
              <a:t>wenn </a:t>
            </a:r>
            <a:r>
              <a:rPr lang="de-DE" dirty="0"/>
              <a:t>Jugendliche sich </a:t>
            </a:r>
            <a:r>
              <a:rPr lang="de-DE" dirty="0" err="1"/>
              <a:t>übermässig</a:t>
            </a:r>
            <a:r>
              <a:rPr lang="de-DE" dirty="0"/>
              <a:t> schädigen, </a:t>
            </a:r>
            <a:r>
              <a:rPr lang="de-DE" dirty="0" smtClean="0"/>
              <a:t>müssen sie geschützt</a:t>
            </a:r>
            <a:r>
              <a:rPr lang="de-DE" dirty="0"/>
              <a:t> </a:t>
            </a:r>
            <a:r>
              <a:rPr lang="de-DE" dirty="0" smtClean="0"/>
              <a:t>werden</a:t>
            </a:r>
          </a:p>
        </p:txBody>
      </p:sp>
    </p:spTree>
    <p:extLst>
      <p:ext uri="{BB962C8B-B14F-4D97-AF65-F5344CB8AC3E}">
        <p14:creationId xmlns:p14="http://schemas.microsoft.com/office/powerpoint/2010/main" val="17570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570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CH" dirty="0"/>
              <a:t/>
            </a:r>
            <a:br>
              <a:rPr lang="de-CH" dirty="0"/>
            </a:br>
            <a:r>
              <a:rPr lang="de-CH" dirty="0"/>
              <a:t>J</a:t>
            </a:r>
            <a:r>
              <a:rPr lang="de-CH" dirty="0" smtClean="0"/>
              <a:t>ugendtypischen </a:t>
            </a:r>
            <a:r>
              <a:rPr lang="de-CH" dirty="0"/>
              <a:t>Verhaltensweisen und psychopathologischen Phänomenen</a:t>
            </a:r>
            <a:br>
              <a:rPr lang="de-CH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8297" y="225770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de-CH" altLang="de-DE" sz="2400" dirty="0" smtClean="0"/>
              <a:t>Jugendliche </a:t>
            </a:r>
            <a:endParaRPr lang="de-CH" altLang="de-DE" sz="2400" dirty="0"/>
          </a:p>
          <a:p>
            <a:pPr lvl="1">
              <a:lnSpc>
                <a:spcPct val="80000"/>
              </a:lnSpc>
            </a:pPr>
            <a:r>
              <a:rPr lang="de-CH" altLang="de-DE" dirty="0"/>
              <a:t>zeigen</a:t>
            </a:r>
          </a:p>
          <a:p>
            <a:pPr lvl="2">
              <a:lnSpc>
                <a:spcPct val="80000"/>
              </a:lnSpc>
            </a:pPr>
            <a:r>
              <a:rPr lang="de-CH" altLang="de-DE" sz="2400" dirty="0"/>
              <a:t>Schwierigkeiten sich zu kontrollieren</a:t>
            </a:r>
          </a:p>
          <a:p>
            <a:pPr lvl="2">
              <a:lnSpc>
                <a:spcPct val="80000"/>
              </a:lnSpc>
            </a:pPr>
            <a:r>
              <a:rPr lang="de-CH" altLang="de-DE" sz="2400" dirty="0"/>
              <a:t>Mangelnde Selbstdisziplin</a:t>
            </a:r>
          </a:p>
          <a:p>
            <a:pPr lvl="2">
              <a:lnSpc>
                <a:spcPct val="80000"/>
              </a:lnSpc>
            </a:pPr>
            <a:r>
              <a:rPr lang="de-CH" altLang="de-DE" sz="2400" dirty="0"/>
              <a:t>Verminderte Fähigkeit zu planen und sich zu steuern</a:t>
            </a:r>
          </a:p>
          <a:p>
            <a:pPr lvl="1">
              <a:lnSpc>
                <a:spcPct val="80000"/>
              </a:lnSpc>
            </a:pPr>
            <a:r>
              <a:rPr lang="de-CH" altLang="de-DE" dirty="0"/>
              <a:t>suchen </a:t>
            </a:r>
          </a:p>
          <a:p>
            <a:pPr lvl="2">
              <a:lnSpc>
                <a:spcPct val="80000"/>
              </a:lnSpc>
            </a:pPr>
            <a:r>
              <a:rPr lang="de-CH" altLang="de-DE" sz="2400" dirty="0"/>
              <a:t>Spannung, Erregung, Risiko</a:t>
            </a:r>
          </a:p>
          <a:p>
            <a:pPr lvl="2">
              <a:lnSpc>
                <a:spcPct val="80000"/>
              </a:lnSpc>
            </a:pPr>
            <a:r>
              <a:rPr lang="de-CH" altLang="de-DE" sz="2400" dirty="0"/>
              <a:t>Risiko </a:t>
            </a:r>
          </a:p>
          <a:p>
            <a:pPr lvl="1">
              <a:lnSpc>
                <a:spcPct val="80000"/>
              </a:lnSpc>
            </a:pPr>
            <a:r>
              <a:rPr lang="de-CH" altLang="de-DE" dirty="0"/>
              <a:t>können</a:t>
            </a:r>
          </a:p>
          <a:p>
            <a:pPr lvl="2">
              <a:lnSpc>
                <a:spcPct val="80000"/>
              </a:lnSpc>
            </a:pPr>
            <a:r>
              <a:rPr lang="de-CH" altLang="de-DE" sz="2400" dirty="0" smtClean="0"/>
              <a:t>Die </a:t>
            </a:r>
            <a:r>
              <a:rPr lang="de-CH" altLang="de-DE" sz="2400" dirty="0"/>
              <a:t>Kontrolle über ihr Verhalten verlieren</a:t>
            </a:r>
          </a:p>
          <a:p>
            <a:pPr lvl="2">
              <a:lnSpc>
                <a:spcPct val="80000"/>
              </a:lnSpc>
            </a:pPr>
            <a:r>
              <a:rPr lang="de-CH" altLang="de-DE" sz="2400" dirty="0"/>
              <a:t>Abhängig werden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16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8297" y="545995"/>
            <a:ext cx="10515600" cy="1325563"/>
          </a:xfrm>
        </p:spPr>
        <p:txBody>
          <a:bodyPr/>
          <a:lstStyle/>
          <a:p>
            <a:r>
              <a:rPr lang="de-DE" dirty="0" smtClean="0"/>
              <a:t>Beispiel Konsumverhalten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altLang="de-DE" dirty="0"/>
              <a:t>Verhalten/Konsum als Subgruppenphänomen  </a:t>
            </a:r>
          </a:p>
          <a:p>
            <a:pPr>
              <a:buNone/>
            </a:pPr>
            <a:r>
              <a:rPr lang="de-CH" altLang="de-DE" dirty="0"/>
              <a:t>   oder Übergangsritual</a:t>
            </a:r>
          </a:p>
          <a:p>
            <a:pPr>
              <a:buNone/>
            </a:pPr>
            <a:endParaRPr lang="de-CH" altLang="de-DE" sz="800" dirty="0"/>
          </a:p>
          <a:p>
            <a:pPr lvl="1"/>
            <a:r>
              <a:rPr lang="de-CH" altLang="de-DE" dirty="0"/>
              <a:t>Unproblematisch, die Entwicklung förderndes Phänomen</a:t>
            </a:r>
          </a:p>
          <a:p>
            <a:pPr lvl="1"/>
            <a:r>
              <a:rPr lang="de-CH" altLang="de-DE" dirty="0">
                <a:solidFill>
                  <a:srgbClr val="FF0000"/>
                </a:solidFill>
              </a:rPr>
              <a:t>Problematisches Verhalten</a:t>
            </a:r>
          </a:p>
          <a:p>
            <a:pPr lvl="2"/>
            <a:r>
              <a:rPr lang="de-CH" altLang="de-DE" dirty="0">
                <a:solidFill>
                  <a:srgbClr val="FF0000"/>
                </a:solidFill>
              </a:rPr>
              <a:t>Selbstschädigung</a:t>
            </a:r>
          </a:p>
          <a:p>
            <a:pPr lvl="2"/>
            <a:r>
              <a:rPr lang="de-CH" altLang="de-DE" dirty="0">
                <a:solidFill>
                  <a:srgbClr val="FF0000"/>
                </a:solidFill>
              </a:rPr>
              <a:t>Öffentlicher Raum</a:t>
            </a:r>
          </a:p>
          <a:p>
            <a:r>
              <a:rPr lang="de-CH" altLang="de-DE" dirty="0"/>
              <a:t>Verhalten/Konsum als individuelles Geschehen</a:t>
            </a:r>
            <a:r>
              <a:rPr lang="de-CH" altLang="de-DE" sz="800" dirty="0"/>
              <a:t> </a:t>
            </a:r>
          </a:p>
          <a:p>
            <a:pPr>
              <a:buNone/>
            </a:pPr>
            <a:r>
              <a:rPr lang="de-CH" altLang="de-DE" dirty="0"/>
              <a:t>   zur Entwicklung gehörend</a:t>
            </a:r>
            <a:endParaRPr lang="de-CH" altLang="de-DE" sz="900" dirty="0"/>
          </a:p>
          <a:p>
            <a:pPr>
              <a:buNone/>
            </a:pPr>
            <a:endParaRPr lang="de-CH" altLang="de-DE" sz="1000" dirty="0"/>
          </a:p>
          <a:p>
            <a:pPr lvl="1"/>
            <a:r>
              <a:rPr lang="de-CH" altLang="de-DE" dirty="0"/>
              <a:t>Verlust der Kontrolle über das Verhalten</a:t>
            </a:r>
          </a:p>
          <a:p>
            <a:pPr lvl="1"/>
            <a:r>
              <a:rPr lang="de-CH" altLang="de-DE" dirty="0">
                <a:solidFill>
                  <a:srgbClr val="FF0000"/>
                </a:solidFill>
              </a:rPr>
              <a:t>Verhalten als Problemlöser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2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8248" y="109865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CH" altLang="de-DE" dirty="0"/>
              <a:t>Funktion von psychoaktiven Substanzen in der Adoleszenz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8249" y="2506662"/>
            <a:ext cx="10515600" cy="4351338"/>
          </a:xfrm>
        </p:spPr>
        <p:txBody>
          <a:bodyPr/>
          <a:lstStyle/>
          <a:p>
            <a:r>
              <a:rPr lang="de-CH" altLang="de-DE" dirty="0"/>
              <a:t>Angenehme Wirkung, Berauschung</a:t>
            </a:r>
          </a:p>
          <a:p>
            <a:r>
              <a:rPr lang="de-CH" altLang="de-DE" dirty="0"/>
              <a:t>Maximierung von Genuss, Erlebnis, Reiz</a:t>
            </a:r>
          </a:p>
          <a:p>
            <a:r>
              <a:rPr lang="de-CH" altLang="de-DE" dirty="0"/>
              <a:t>Teil der Jugend/Freizeitkultur</a:t>
            </a:r>
          </a:p>
          <a:p>
            <a:r>
              <a:rPr lang="de-CH" altLang="de-DE" dirty="0"/>
              <a:t>Peer </a:t>
            </a:r>
            <a:r>
              <a:rPr lang="de-CH" altLang="de-DE" dirty="0" err="1"/>
              <a:t>group</a:t>
            </a:r>
            <a:endParaRPr lang="de-CH" altLang="de-DE" dirty="0"/>
          </a:p>
          <a:p>
            <a:r>
              <a:rPr lang="de-CH" altLang="de-DE" dirty="0"/>
              <a:t>Stützung von </a:t>
            </a:r>
            <a:r>
              <a:rPr lang="de-CH" altLang="de-DE" dirty="0" err="1"/>
              <a:t>adoleszentären</a:t>
            </a:r>
            <a:r>
              <a:rPr lang="de-CH" altLang="de-DE" dirty="0"/>
              <a:t> Grössenphantasien </a:t>
            </a:r>
            <a:endParaRPr lang="de-DE" altLang="de-DE" dirty="0"/>
          </a:p>
          <a:p>
            <a:r>
              <a:rPr lang="de-CH" altLang="de-DE" dirty="0">
                <a:solidFill>
                  <a:srgbClr val="FF0000"/>
                </a:solidFill>
              </a:rPr>
              <a:t>Spannungs-, Stressabbau</a:t>
            </a:r>
          </a:p>
          <a:p>
            <a:r>
              <a:rPr lang="de-CH" altLang="de-DE" dirty="0">
                <a:solidFill>
                  <a:srgbClr val="FF0000"/>
                </a:solidFill>
              </a:rPr>
              <a:t>Verbesserung depressiver Gefühle</a:t>
            </a:r>
            <a:endParaRPr lang="de-DE" alt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0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9022" y="1189091"/>
            <a:ext cx="10515600" cy="971306"/>
          </a:xfrm>
        </p:spPr>
        <p:txBody>
          <a:bodyPr>
            <a:normAutofit fontScale="90000"/>
          </a:bodyPr>
          <a:lstStyle/>
          <a:p>
            <a:r>
              <a:rPr lang="de-CH" altLang="de-DE" dirty="0" smtClean="0"/>
              <a:t>Beispiel Impulskontrollstörungen </a:t>
            </a:r>
            <a:r>
              <a:rPr lang="de-CH" altLang="de-DE" dirty="0"/>
              <a:t>und Jugendalter</a:t>
            </a:r>
            <a:br>
              <a:rPr lang="de-CH" alt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8538" y="228784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de-CH" altLang="de-DE" dirty="0"/>
              <a:t>Unkontrollierte Impulse, also wiederholte Handlungen ohne vernünftige Motivation, die in den meisten Fällen die betroffene Person oder andere Menschen schädigen</a:t>
            </a:r>
            <a:r>
              <a:rPr lang="de-CH" altLang="de-DE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de-CH" altLang="de-DE" dirty="0" smtClean="0"/>
              <a:t>Den </a:t>
            </a:r>
            <a:r>
              <a:rPr lang="de-CH" altLang="de-DE" dirty="0"/>
              <a:t>spezifischen Handlungen kann kein Widerstand entgegengesetzt werden</a:t>
            </a:r>
            <a:r>
              <a:rPr lang="de-CH" altLang="de-DE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de-CH" altLang="de-DE" dirty="0" smtClean="0"/>
              <a:t>Der </a:t>
            </a:r>
            <a:r>
              <a:rPr lang="de-CH" altLang="de-DE" dirty="0"/>
              <a:t>Tat gehen Anspannung und Erregung voraus; während der Tat wird Erleichterung, Euphorie, Lustempfinden erlebt; die Impulshandlungen werden in der Regel wiederholt, was zu psychosozialen Komplikationen führt.</a:t>
            </a:r>
            <a:endParaRPr lang="de-DE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69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442" y="907736"/>
            <a:ext cx="10515600" cy="1325563"/>
          </a:xfrm>
        </p:spPr>
        <p:txBody>
          <a:bodyPr/>
          <a:lstStyle/>
          <a:p>
            <a:r>
              <a:rPr lang="de-DE" dirty="0" smtClean="0"/>
              <a:t>Beispiel Medienkonsum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8297" y="22878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altLang="de-DE" dirty="0" smtClean="0"/>
              <a:t>«Die </a:t>
            </a:r>
            <a:r>
              <a:rPr lang="de-CH" altLang="de-DE" dirty="0"/>
              <a:t>Wirkungsforschung zeigt: kein Medienangebot verursacht im kausalen Sinne gewaltsame Verhaltensweisen, aber bei Personen mit einer entsprechenden Disposition können Gewaltdarstellungen zu einer Erhöhung der Gewaltbereitschaft führen – sie können stimulieren, ein Modell sein für aggressives Verhalten (Imitation) und abstumpfen (Habitualisierung</a:t>
            </a:r>
            <a:r>
              <a:rPr lang="de-CH" altLang="de-DE" dirty="0" smtClean="0"/>
              <a:t>)»</a:t>
            </a:r>
          </a:p>
          <a:p>
            <a:pPr marL="0" indent="0">
              <a:buNone/>
            </a:pPr>
            <a:r>
              <a:rPr lang="de-CH" altLang="de-DE" dirty="0" smtClean="0"/>
              <a:t>(Risikofaktoren: soziale </a:t>
            </a:r>
            <a:r>
              <a:rPr lang="de-CH" altLang="de-DE" dirty="0" err="1"/>
              <a:t>Randständigkeit</a:t>
            </a:r>
            <a:r>
              <a:rPr lang="de-CH" altLang="de-DE" dirty="0"/>
              <a:t>, niedriges Bildungsniveau, eigene Gewalterfahrung, ungenügende Förderung, fehlende Kontrollen)</a:t>
            </a:r>
            <a:endParaRPr lang="de-DE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42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8297" y="1279525"/>
            <a:ext cx="10515600" cy="1325563"/>
          </a:xfrm>
        </p:spPr>
        <p:txBody>
          <a:bodyPr/>
          <a:lstStyle/>
          <a:p>
            <a:r>
              <a:rPr lang="de-DE" dirty="0" smtClean="0"/>
              <a:t>Wichtig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8152" y="2277801"/>
            <a:ext cx="10515600" cy="4351338"/>
          </a:xfrm>
        </p:spPr>
        <p:txBody>
          <a:bodyPr/>
          <a:lstStyle/>
          <a:p>
            <a:endParaRPr lang="de-CH" altLang="de-DE" dirty="0" smtClean="0"/>
          </a:p>
          <a:p>
            <a:r>
              <a:rPr lang="de-CH" altLang="de-DE" dirty="0" smtClean="0"/>
              <a:t>Wir </a:t>
            </a:r>
            <a:r>
              <a:rPr lang="de-CH" altLang="de-DE" dirty="0"/>
              <a:t>Erwachsenen müssen die Jugendlichen unterstützen und sie lehren, wie sie mit alten und neuen Angeboten umgehen können</a:t>
            </a:r>
            <a:r>
              <a:rPr lang="de-CH" altLang="de-DE" dirty="0" smtClean="0"/>
              <a:t>.</a:t>
            </a:r>
            <a:endParaRPr lang="de-CH" altLang="de-DE" dirty="0"/>
          </a:p>
          <a:p>
            <a:r>
              <a:rPr lang="de-CH" altLang="de-DE" dirty="0"/>
              <a:t>Wir müssen Jugendlichen erlauben, Grenzen zu </a:t>
            </a:r>
            <a:r>
              <a:rPr lang="de-CH" altLang="de-DE" dirty="0" smtClean="0"/>
              <a:t>suchen</a:t>
            </a:r>
            <a:endParaRPr lang="de-CH" altLang="de-DE" dirty="0"/>
          </a:p>
          <a:p>
            <a:r>
              <a:rPr lang="de-CH" altLang="de-DE" dirty="0"/>
              <a:t>Dort wo übermässige Gefahren drohen, müssen wir Grenzen </a:t>
            </a:r>
            <a:r>
              <a:rPr lang="de-CH" altLang="de-DE" dirty="0" smtClean="0"/>
              <a:t>setzen</a:t>
            </a:r>
            <a:endParaRPr lang="de-CH" altLang="de-DE" dirty="0"/>
          </a:p>
          <a:p>
            <a:r>
              <a:rPr lang="de-CH" altLang="de-DE" dirty="0"/>
              <a:t>Nicht alles was Erwachsene nicht kennen, muss gefährlich sein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2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390059"/>
            <a:ext cx="10515600" cy="981354"/>
          </a:xfrm>
        </p:spPr>
        <p:txBody>
          <a:bodyPr>
            <a:normAutofit fontScale="90000"/>
          </a:bodyPr>
          <a:lstStyle/>
          <a:p>
            <a:r>
              <a:rPr lang="de-CH" dirty="0"/>
              <a:t>Was tun, wenn die Gesundheit «kippt»</a:t>
            </a:r>
            <a:br>
              <a:rPr lang="de-CH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8345" y="2398381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de-CH" dirty="0"/>
              <a:t>Sprechen Sie Beobachtungen die Sie machen an. Sprechen Sie dabei in erster Linie über sich selbst, über ihre Wahrnehmung: "Ich mache mir Sorgen, weil…", "Ich beobachte, wie…".</a:t>
            </a:r>
            <a:endParaRPr lang="de-DE" dirty="0"/>
          </a:p>
          <a:p>
            <a:pPr lvl="0"/>
            <a:r>
              <a:rPr lang="de-CH" dirty="0"/>
              <a:t>Unterstützen Sie Ihren Sohn oder Ihre Tochter in Alltagsfragen.</a:t>
            </a:r>
            <a:endParaRPr lang="de-DE" dirty="0"/>
          </a:p>
          <a:p>
            <a:pPr lvl="0"/>
            <a:r>
              <a:rPr lang="de-CH" dirty="0"/>
              <a:t>Unternehmen Sie etwas gemeinsam. </a:t>
            </a:r>
            <a:endParaRPr lang="de-DE" dirty="0"/>
          </a:p>
          <a:p>
            <a:pPr lvl="0"/>
            <a:r>
              <a:rPr lang="de-CH" dirty="0"/>
              <a:t>Unterstützen Sie Ihren Sohn oder Ihre Tochter bei einer sinnvollen Freizeitgestaltung</a:t>
            </a:r>
            <a:r>
              <a:rPr lang="de-CH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90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8297" y="545995"/>
            <a:ext cx="10515600" cy="1325563"/>
          </a:xfrm>
        </p:spPr>
        <p:txBody>
          <a:bodyPr/>
          <a:lstStyle/>
          <a:p>
            <a:r>
              <a:rPr lang="de-CH" dirty="0"/>
              <a:t>Was tun, wenn die Gesundheit «kippt»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/>
              <a:t>Suchen Sie Erlebnisse, in denen sinnliche Erfahrungen  möglich sind. Dazu gehören Sport, Musik, Ausflüge – mit der Familie oder anderen Jugendlichen allein. Der Rauch eines Lagerfeuers ist hundert mal spannender als jede Geschichte am Computer.</a:t>
            </a:r>
            <a:endParaRPr lang="de-DE" dirty="0"/>
          </a:p>
          <a:p>
            <a:pPr lvl="0"/>
            <a:r>
              <a:rPr lang="de-CH" dirty="0"/>
              <a:t>Helfen Sie Ihrem Sohn oder Ihrer Tochter, Distanz zu den Drogen oder den neuen Medien zu finden.</a:t>
            </a:r>
            <a:endParaRPr lang="de-DE" dirty="0"/>
          </a:p>
          <a:p>
            <a:pPr lvl="0"/>
            <a:r>
              <a:rPr lang="de-CH" dirty="0"/>
              <a:t>Kontaktieren Sie eine Fachstelle.</a:t>
            </a:r>
            <a:endParaRPr lang="de-DE" dirty="0"/>
          </a:p>
          <a:p>
            <a:r>
              <a:rPr lang="de-CH" dirty="0"/>
              <a:t>Falls ihr Sohn oder Ihre Tochter nicht zu einem Beratungsgespräch mitkommen will, gehen Sie alleine oder mit Ihrem Partner oder Ihrer Partnerin hin.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17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8538" y="1068510"/>
            <a:ext cx="10515600" cy="1325563"/>
          </a:xfrm>
        </p:spPr>
        <p:txBody>
          <a:bodyPr/>
          <a:lstStyle/>
          <a:p>
            <a:r>
              <a:rPr lang="de-CH" dirty="0" smtClean="0"/>
              <a:t>Überblick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8006" y="2428526"/>
            <a:ext cx="10515600" cy="4351338"/>
          </a:xfrm>
        </p:spPr>
        <p:txBody>
          <a:bodyPr>
            <a:normAutofit/>
          </a:bodyPr>
          <a:lstStyle/>
          <a:p>
            <a:r>
              <a:rPr lang="de-CH" dirty="0" smtClean="0"/>
              <a:t>«die Jugend von heute»</a:t>
            </a:r>
          </a:p>
          <a:p>
            <a:r>
              <a:rPr lang="de-CH" dirty="0" smtClean="0"/>
              <a:t>Herausforderungen im Jugendalter</a:t>
            </a:r>
          </a:p>
          <a:p>
            <a:r>
              <a:rPr lang="de-CH" dirty="0" smtClean="0"/>
              <a:t>Jugendtypische Dilemmata</a:t>
            </a:r>
          </a:p>
          <a:p>
            <a:r>
              <a:rPr lang="de-CH" dirty="0" smtClean="0"/>
              <a:t>Unterscheidung von jugendtypischen Verhaltensweisen und psychopathologischen Phänomenen</a:t>
            </a:r>
          </a:p>
          <a:p>
            <a:r>
              <a:rPr lang="de-CH" dirty="0" smtClean="0"/>
              <a:t>Was tun, wenn die Gesundheit «kippt»</a:t>
            </a:r>
          </a:p>
          <a:p>
            <a:r>
              <a:rPr lang="de-CH" dirty="0" smtClean="0"/>
              <a:t>Schlusszitat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51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442" y="998171"/>
            <a:ext cx="10515600" cy="1325563"/>
          </a:xfrm>
        </p:spPr>
        <p:txBody>
          <a:bodyPr/>
          <a:lstStyle/>
          <a:p>
            <a:r>
              <a:rPr lang="de-DE" dirty="0" smtClean="0"/>
              <a:t>Schlusszitat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7780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„Jung </a:t>
            </a:r>
            <a:r>
              <a:rPr lang="de-DE" dirty="0"/>
              <a:t>sein </a:t>
            </a:r>
            <a:r>
              <a:rPr lang="de-DE" dirty="0" err="1"/>
              <a:t>heisst</a:t>
            </a:r>
            <a:r>
              <a:rPr lang="de-DE" dirty="0"/>
              <a:t>, alles zum ersten Mal erleben, </a:t>
            </a:r>
            <a:r>
              <a:rPr lang="de-DE" dirty="0" err="1"/>
              <a:t>heisst</a:t>
            </a:r>
            <a:r>
              <a:rPr lang="de-DE" dirty="0"/>
              <a:t> zu denken, man erfände die Welt </a:t>
            </a:r>
            <a:r>
              <a:rPr lang="de-DE" dirty="0" smtClean="0"/>
              <a:t>neu, </a:t>
            </a:r>
            <a:r>
              <a:rPr lang="de-DE" dirty="0" err="1" smtClean="0"/>
              <a:t>heisst</a:t>
            </a:r>
            <a:r>
              <a:rPr lang="de-DE" dirty="0" smtClean="0"/>
              <a:t> </a:t>
            </a:r>
            <a:r>
              <a:rPr lang="de-DE" dirty="0"/>
              <a:t>noch keine Grenzen zu kennen. Fliegen wollen sie und nie mehr landen.“ (Berg Sybille 2001</a:t>
            </a:r>
            <a:r>
              <a:rPr lang="de-DE" dirty="0" smtClean="0"/>
              <a:t>)</a:t>
            </a:r>
            <a:r>
              <a:rPr lang="de-DE" dirty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30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4800" dirty="0" smtClean="0"/>
          </a:p>
          <a:p>
            <a:pPr marL="0" indent="0">
              <a:buNone/>
            </a:pPr>
            <a:r>
              <a:rPr lang="de-DE" sz="4800" dirty="0" smtClean="0"/>
              <a:t>Vielen Dank für Ihre Aufmerksamkeit!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16216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53039"/>
          </a:xfrm>
        </p:spPr>
        <p:txBody>
          <a:bodyPr/>
          <a:lstStyle/>
          <a:p>
            <a:pPr marL="0" indent="0">
              <a:buNone/>
            </a:pPr>
            <a:r>
              <a:rPr lang="de-CH" altLang="de-DE" sz="4400" dirty="0" smtClean="0"/>
              <a:t>«Wenn ich </a:t>
            </a:r>
            <a:r>
              <a:rPr lang="de-CH" altLang="de-DE" sz="4400" dirty="0"/>
              <a:t>die junge Generation anschaue, verzweifle ich an der Zukunft der Zivilisation</a:t>
            </a:r>
            <a:r>
              <a:rPr lang="de-CH" altLang="de-DE" sz="4400" dirty="0" smtClean="0"/>
              <a:t>.»</a:t>
            </a:r>
            <a:endParaRPr lang="de-CH" altLang="de-DE" sz="44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864158" y="3936070"/>
            <a:ext cx="102593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dirty="0"/>
              <a:t>(Aristoteles)</a:t>
            </a:r>
          </a:p>
        </p:txBody>
      </p:sp>
    </p:spTree>
    <p:extLst>
      <p:ext uri="{BB962C8B-B14F-4D97-AF65-F5344CB8AC3E}">
        <p14:creationId xmlns:p14="http://schemas.microsoft.com/office/powerpoint/2010/main" val="4242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smtClean="0"/>
              <a:t>Aus </a:t>
            </a:r>
            <a:r>
              <a:rPr lang="de-CH" dirty="0"/>
              <a:t>Jugendsurveys weiss man seit </a:t>
            </a:r>
            <a:r>
              <a:rPr lang="de-CH" dirty="0" smtClean="0"/>
              <a:t>vielen Jahren</a:t>
            </a:r>
            <a:r>
              <a:rPr lang="de-CH" dirty="0"/>
              <a:t>, dass kindliche, </a:t>
            </a:r>
            <a:r>
              <a:rPr lang="de-CH" dirty="0" smtClean="0"/>
              <a:t>selbstverständliche Aktivitäten </a:t>
            </a:r>
            <a:r>
              <a:rPr lang="de-CH" dirty="0"/>
              <a:t>wie </a:t>
            </a:r>
            <a:r>
              <a:rPr lang="de-CH" dirty="0" smtClean="0"/>
              <a:t>Musikunterricht, Sportaktivitäten </a:t>
            </a:r>
            <a:r>
              <a:rPr lang="de-CH" dirty="0"/>
              <a:t>und auch </a:t>
            </a:r>
            <a:r>
              <a:rPr lang="de-CH" dirty="0" smtClean="0"/>
              <a:t>soziale Aktivitäten </a:t>
            </a:r>
            <a:r>
              <a:rPr lang="de-CH" dirty="0"/>
              <a:t>ab einem Alter von 12 </a:t>
            </a:r>
            <a:r>
              <a:rPr lang="de-CH" dirty="0" smtClean="0"/>
              <a:t>bis 14 </a:t>
            </a:r>
            <a:r>
              <a:rPr lang="de-CH" dirty="0"/>
              <a:t>Jahren erheblich reduziert </a:t>
            </a:r>
            <a:r>
              <a:rPr lang="de-CH" dirty="0" smtClean="0"/>
              <a:t>werden, teilweise </a:t>
            </a:r>
            <a:r>
              <a:rPr lang="de-CH" dirty="0"/>
              <a:t>ganz aufhören und oft </a:t>
            </a:r>
            <a:r>
              <a:rPr lang="de-CH" dirty="0" smtClean="0"/>
              <a:t>einem unspezifischen </a:t>
            </a:r>
            <a:r>
              <a:rPr lang="de-CH" dirty="0"/>
              <a:t>„Rumhängen“ </a:t>
            </a:r>
            <a:r>
              <a:rPr lang="de-CH" dirty="0" smtClean="0"/>
              <a:t>und „Chillen</a:t>
            </a:r>
            <a:r>
              <a:rPr lang="de-CH" dirty="0"/>
              <a:t>“ Platz </a:t>
            </a:r>
            <a:r>
              <a:rPr lang="de-CH" dirty="0" smtClean="0"/>
              <a:t>machen. Dies </a:t>
            </a:r>
            <a:r>
              <a:rPr lang="de-CH" dirty="0"/>
              <a:t>ist einerseits seit jeher für die </a:t>
            </a:r>
            <a:r>
              <a:rPr lang="de-CH" dirty="0" smtClean="0"/>
              <a:t>gesunde Adoleszenz </a:t>
            </a:r>
            <a:r>
              <a:rPr lang="de-CH" dirty="0"/>
              <a:t>typisch und nicht </a:t>
            </a:r>
            <a:r>
              <a:rPr lang="de-CH" dirty="0" smtClean="0"/>
              <a:t>nur unter </a:t>
            </a:r>
            <a:r>
              <a:rPr lang="de-CH" dirty="0"/>
              <a:t>sozialem, sondern auch unter </a:t>
            </a:r>
            <a:r>
              <a:rPr lang="de-CH" dirty="0" smtClean="0"/>
              <a:t>neurobiologischem Aspekt </a:t>
            </a:r>
            <a:r>
              <a:rPr lang="de-CH" dirty="0"/>
              <a:t>gut </a:t>
            </a:r>
            <a:r>
              <a:rPr lang="de-CH" dirty="0" smtClean="0"/>
              <a:t>erklärlich und </a:t>
            </a:r>
            <a:r>
              <a:rPr lang="de-CH" dirty="0"/>
              <a:t>sinnvoll.</a:t>
            </a:r>
          </a:p>
        </p:txBody>
      </p:sp>
    </p:spTree>
    <p:extLst>
      <p:ext uri="{BB962C8B-B14F-4D97-AF65-F5344CB8AC3E}">
        <p14:creationId xmlns:p14="http://schemas.microsoft.com/office/powerpoint/2010/main" val="154145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8143" y="1094248"/>
            <a:ext cx="10515600" cy="1325563"/>
          </a:xfrm>
        </p:spPr>
        <p:txBody>
          <a:bodyPr/>
          <a:lstStyle/>
          <a:p>
            <a:r>
              <a:rPr lang="de-CH" dirty="0" smtClean="0"/>
              <a:t>Herausforderungen im Jugendalter</a:t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8152" y="202659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de-CH" dirty="0" smtClean="0"/>
              <a:t>Erwerb </a:t>
            </a:r>
            <a:r>
              <a:rPr lang="de-CH" dirty="0"/>
              <a:t>einer </a:t>
            </a:r>
            <a:r>
              <a:rPr lang="de-CH" dirty="0" smtClean="0"/>
              <a:t>adäquaten </a:t>
            </a:r>
            <a:r>
              <a:rPr lang="de-CH" dirty="0"/>
              <a:t>Geschlechterrolle</a:t>
            </a:r>
          </a:p>
          <a:p>
            <a:r>
              <a:rPr lang="de-CH" dirty="0" smtClean="0"/>
              <a:t>Gestaltung </a:t>
            </a:r>
            <a:r>
              <a:rPr lang="de-CH" dirty="0"/>
              <a:t>der Beziehungen zum anderen Geschlecht</a:t>
            </a:r>
          </a:p>
          <a:p>
            <a:r>
              <a:rPr lang="de-CH" dirty="0" smtClean="0"/>
              <a:t>Erlangung </a:t>
            </a:r>
            <a:r>
              <a:rPr lang="de-CH" dirty="0"/>
              <a:t>einer </a:t>
            </a:r>
            <a:r>
              <a:rPr lang="de-CH" dirty="0" smtClean="0"/>
              <a:t>intrafamiliären </a:t>
            </a:r>
            <a:r>
              <a:rPr lang="de-CH" dirty="0"/>
              <a:t>Autonomie</a:t>
            </a:r>
          </a:p>
          <a:p>
            <a:r>
              <a:rPr lang="de-CH" dirty="0" smtClean="0"/>
              <a:t>Emotionale Unabhängigkeit </a:t>
            </a:r>
            <a:r>
              <a:rPr lang="de-CH" dirty="0"/>
              <a:t>von den Eltern</a:t>
            </a:r>
          </a:p>
          <a:p>
            <a:r>
              <a:rPr lang="de-CH" dirty="0" smtClean="0"/>
              <a:t>Akzeptanz </a:t>
            </a:r>
            <a:r>
              <a:rPr lang="de-CH" dirty="0"/>
              <a:t>des eigenen </a:t>
            </a:r>
            <a:r>
              <a:rPr lang="de-CH" dirty="0" smtClean="0"/>
              <a:t>Körpers </a:t>
            </a:r>
            <a:r>
              <a:rPr lang="de-CH" dirty="0"/>
              <a:t>und seiner </a:t>
            </a:r>
            <a:r>
              <a:rPr lang="de-CH" dirty="0" smtClean="0"/>
              <a:t>Veränderungen</a:t>
            </a:r>
            <a:endParaRPr lang="de-CH" dirty="0"/>
          </a:p>
          <a:p>
            <a:r>
              <a:rPr lang="de-CH" dirty="0" smtClean="0"/>
              <a:t>Erwerb </a:t>
            </a:r>
            <a:r>
              <a:rPr lang="de-CH" dirty="0"/>
              <a:t>beruflichen Wissens und Vorbereitung auf die </a:t>
            </a:r>
            <a:r>
              <a:rPr lang="de-CH" dirty="0" smtClean="0"/>
              <a:t>Erwerbstätigkeit</a:t>
            </a:r>
            <a:endParaRPr lang="de-CH" dirty="0"/>
          </a:p>
          <a:p>
            <a:r>
              <a:rPr lang="de-CH" dirty="0" smtClean="0"/>
              <a:t>Erlernen </a:t>
            </a:r>
            <a:r>
              <a:rPr lang="de-CH" dirty="0"/>
              <a:t>eines verantwortlichen Sozialverhaltens</a:t>
            </a:r>
          </a:p>
          <a:p>
            <a:r>
              <a:rPr lang="de-CH" dirty="0" smtClean="0"/>
              <a:t>Finden </a:t>
            </a:r>
            <a:r>
              <a:rPr lang="de-CH" dirty="0"/>
              <a:t>und Aufrechterhalten funktionaler Freundeskontakte</a:t>
            </a: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673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8732" y="998171"/>
            <a:ext cx="10515600" cy="1325563"/>
          </a:xfrm>
        </p:spPr>
        <p:txBody>
          <a:bodyPr/>
          <a:lstStyle/>
          <a:p>
            <a:r>
              <a:rPr lang="de-DE" dirty="0" smtClean="0"/>
              <a:t>Herausforderungen im Jugendalter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8248" y="2388333"/>
            <a:ext cx="10515600" cy="4351338"/>
          </a:xfrm>
        </p:spPr>
        <p:txBody>
          <a:bodyPr/>
          <a:lstStyle/>
          <a:p>
            <a:r>
              <a:rPr lang="de-DE" dirty="0" smtClean="0"/>
              <a:t>Das </a:t>
            </a:r>
            <a:r>
              <a:rPr lang="de-DE" dirty="0"/>
              <a:t>Jugendalter ist eine Zeit der Herausforderung aber auch der Verunsicherung. </a:t>
            </a:r>
            <a:endParaRPr lang="de-DE" dirty="0" smtClean="0"/>
          </a:p>
          <a:p>
            <a:r>
              <a:rPr lang="de-DE" dirty="0" smtClean="0"/>
              <a:t>Diese </a:t>
            </a:r>
            <a:r>
              <a:rPr lang="de-DE" dirty="0"/>
              <a:t>Herausforderung können diejenigen </a:t>
            </a:r>
            <a:r>
              <a:rPr lang="de-DE" dirty="0" smtClean="0"/>
              <a:t>nutzen, die </a:t>
            </a:r>
            <a:r>
              <a:rPr lang="de-DE" dirty="0"/>
              <a:t>mit der Verunsicherung einhergehenden Ängste und Spannungen neutralisieren und überwinden können. </a:t>
            </a:r>
            <a:endParaRPr lang="de-DE" dirty="0" smtClean="0"/>
          </a:p>
          <a:p>
            <a:r>
              <a:rPr lang="de-DE" dirty="0" smtClean="0"/>
              <a:t>Dies </a:t>
            </a:r>
            <a:r>
              <a:rPr lang="de-DE" dirty="0"/>
              <a:t>kann durch die Meisterung der jeweiligen Situation, Aushalten der damit einhergehenden Gefühle aber auch durch Betäubung, Flucht, Aggression geschehen.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7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8684" y="1098655"/>
            <a:ext cx="10515600" cy="1325563"/>
          </a:xfrm>
        </p:spPr>
        <p:txBody>
          <a:bodyPr/>
          <a:lstStyle/>
          <a:p>
            <a:r>
              <a:rPr lang="de-DE" dirty="0" smtClean="0"/>
              <a:t>Herausforderungen im Jugendalter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0226" y="2561182"/>
            <a:ext cx="10515600" cy="3719038"/>
          </a:xfrm>
        </p:spPr>
        <p:txBody>
          <a:bodyPr/>
          <a:lstStyle/>
          <a:p>
            <a:r>
              <a:rPr lang="de-DE" dirty="0"/>
              <a:t>Es handelt sich </a:t>
            </a:r>
            <a:r>
              <a:rPr lang="de-DE" dirty="0" smtClean="0"/>
              <a:t>also um </a:t>
            </a:r>
            <a:r>
              <a:rPr lang="de-DE" dirty="0"/>
              <a:t>eine </a:t>
            </a:r>
            <a:r>
              <a:rPr lang="de-DE" dirty="0" err="1"/>
              <a:t>grosse</a:t>
            </a:r>
            <a:r>
              <a:rPr lang="de-DE" dirty="0"/>
              <a:t> Double-Bind-Situation. </a:t>
            </a:r>
            <a:r>
              <a:rPr lang="de-DE" i="1" dirty="0"/>
              <a:t>(Bsp. Verändere die Welt, gestalte sie neu, aber stelle sicher, dass für die ältere Generation weiterhin die Altersvorsorge sichergestellt ist.)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Ein </a:t>
            </a:r>
            <a:r>
              <a:rPr lang="de-DE" dirty="0" err="1"/>
              <a:t>grosses</a:t>
            </a:r>
            <a:r>
              <a:rPr lang="de-DE" dirty="0"/>
              <a:t> Spannungsfeld zwischen der relativ anforderungsfreien Kindheit und dem fordernden, zwanghaft einengend erlebten und erwarteten Erwachsenseins. Dieses Wechselspiel beeinflusst sich gegenseitig und dabei auftretende unbewusste Ä</a:t>
            </a:r>
            <a:r>
              <a:rPr lang="de-DE" dirty="0" smtClean="0"/>
              <a:t>ngste</a:t>
            </a:r>
            <a:r>
              <a:rPr lang="de-DE" dirty="0"/>
              <a:t>, Aggressionen werden gegenseitig projiziert und so abgewehrt. (</a:t>
            </a:r>
            <a:r>
              <a:rPr lang="de-DE" dirty="0" err="1"/>
              <a:t>Erdheim</a:t>
            </a:r>
            <a:r>
              <a:rPr lang="de-DE" dirty="0"/>
              <a:t>, 1982)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13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8152" y="1309671"/>
            <a:ext cx="10515600" cy="1325563"/>
          </a:xfrm>
        </p:spPr>
        <p:txBody>
          <a:bodyPr/>
          <a:lstStyle/>
          <a:p>
            <a:r>
              <a:rPr lang="de-DE" dirty="0" smtClean="0"/>
              <a:t>Einfluss auf Jugendliche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104" y="2368236"/>
            <a:ext cx="10515600" cy="3389469"/>
          </a:xfrm>
        </p:spPr>
        <p:txBody>
          <a:bodyPr/>
          <a:lstStyle/>
          <a:p>
            <a:pPr>
              <a:spcBef>
                <a:spcPct val="50000"/>
              </a:spcBef>
              <a:buNone/>
            </a:pPr>
            <a:endParaRPr lang="de-DE" altLang="de-DE" dirty="0" smtClean="0"/>
          </a:p>
          <a:p>
            <a:pPr>
              <a:spcBef>
                <a:spcPct val="50000"/>
              </a:spcBef>
              <a:buNone/>
            </a:pPr>
            <a:r>
              <a:rPr lang="de-DE" altLang="de-DE" dirty="0" smtClean="0"/>
              <a:t>Bis </a:t>
            </a:r>
            <a:r>
              <a:rPr lang="de-DE" altLang="de-DE" dirty="0"/>
              <a:t>ca. 13./14. </a:t>
            </a:r>
            <a:r>
              <a:rPr lang="de-DE" altLang="de-DE" dirty="0" smtClean="0"/>
              <a:t>Lebensjahr Familie, Eltern</a:t>
            </a:r>
          </a:p>
          <a:p>
            <a:pPr>
              <a:spcBef>
                <a:spcPct val="50000"/>
              </a:spcBef>
              <a:buNone/>
            </a:pPr>
            <a:r>
              <a:rPr lang="de-DE" altLang="de-DE" dirty="0" smtClean="0"/>
              <a:t>Ab </a:t>
            </a:r>
            <a:r>
              <a:rPr lang="de-DE" altLang="de-DE" dirty="0"/>
              <a:t>ca. 13./14. </a:t>
            </a:r>
            <a:r>
              <a:rPr lang="de-DE" altLang="de-DE" dirty="0" smtClean="0"/>
              <a:t>Lebensjahr </a:t>
            </a:r>
            <a:r>
              <a:rPr lang="de-DE" altLang="de-DE" dirty="0" err="1" smtClean="0"/>
              <a:t>Peer-group</a:t>
            </a:r>
            <a:r>
              <a:rPr lang="de-DE" altLang="de-DE" dirty="0" smtClean="0"/>
              <a:t> (</a:t>
            </a:r>
            <a:r>
              <a:rPr lang="de-DE" altLang="de-DE" dirty="0" err="1" smtClean="0"/>
              <a:t>Gleichaltrigengruppe</a:t>
            </a:r>
            <a:r>
              <a:rPr lang="de-DE" altLang="de-DE" dirty="0"/>
              <a:t>)</a:t>
            </a:r>
            <a:r>
              <a:rPr lang="de-DE" altLang="de-DE" dirty="0">
                <a:latin typeface="Tahoma" pitchFamily="34" charset="0"/>
              </a:rPr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16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635" y="917784"/>
            <a:ext cx="10515600" cy="1325563"/>
          </a:xfrm>
        </p:spPr>
        <p:txBody>
          <a:bodyPr/>
          <a:lstStyle/>
          <a:p>
            <a:r>
              <a:rPr lang="de-DE" dirty="0" smtClean="0"/>
              <a:t>Erfolgreicher Umgang mit Jugendlichen berücksichtigt: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8151" y="2358188"/>
            <a:ext cx="10515600" cy="4351338"/>
          </a:xfrm>
        </p:spPr>
        <p:txBody>
          <a:bodyPr/>
          <a:lstStyle/>
          <a:p>
            <a:r>
              <a:rPr lang="de-CH" altLang="de-DE" dirty="0" smtClean="0"/>
              <a:t>Durchgangssyndrom</a:t>
            </a:r>
            <a:endParaRPr lang="de-CH" altLang="de-DE" dirty="0"/>
          </a:p>
          <a:p>
            <a:r>
              <a:rPr lang="de-CH" altLang="de-DE" dirty="0"/>
              <a:t>Eigene Identität </a:t>
            </a:r>
          </a:p>
          <a:p>
            <a:r>
              <a:rPr lang="de-CH" altLang="de-DE" dirty="0"/>
              <a:t>Ohne </a:t>
            </a:r>
            <a:r>
              <a:rPr lang="de-CH" altLang="de-DE" dirty="0" err="1"/>
              <a:t>peer</a:t>
            </a:r>
            <a:r>
              <a:rPr lang="de-CH" altLang="de-DE" dirty="0"/>
              <a:t> </a:t>
            </a:r>
            <a:r>
              <a:rPr lang="de-CH" altLang="de-DE" dirty="0" err="1"/>
              <a:t>group</a:t>
            </a:r>
            <a:r>
              <a:rPr lang="de-CH" altLang="de-DE" dirty="0"/>
              <a:t> läuft nichts</a:t>
            </a:r>
          </a:p>
          <a:p>
            <a:r>
              <a:rPr lang="de-CH" altLang="de-DE" dirty="0"/>
              <a:t>Rituale sind wichtig</a:t>
            </a:r>
          </a:p>
          <a:p>
            <a:r>
              <a:rPr lang="de-CH" altLang="de-DE" dirty="0"/>
              <a:t>Adoleszenz findet auch im öffentlichen Raum statt</a:t>
            </a:r>
          </a:p>
          <a:p>
            <a:r>
              <a:rPr lang="de-CH" altLang="de-DE" dirty="0"/>
              <a:t>Adoleszenz findet auch im virtuellen öffentlichen Raum statt</a:t>
            </a:r>
          </a:p>
          <a:p>
            <a:r>
              <a:rPr lang="de-CH" altLang="de-DE" dirty="0"/>
              <a:t>Hirnreifung und Entwicklung brauchen Zeit</a:t>
            </a:r>
          </a:p>
          <a:p>
            <a:pPr marL="0" indent="0">
              <a:buNone/>
            </a:pPr>
            <a:r>
              <a:rPr lang="de-CH" altLang="de-DE" dirty="0" smtClean="0"/>
              <a:t> </a:t>
            </a:r>
            <a:endParaRPr lang="de-CH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6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1014</Words>
  <Application>Microsoft Office PowerPoint</Application>
  <PresentationFormat>Benutzerdefiniert</PresentationFormat>
  <Paragraphs>115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Office Theme</vt:lpstr>
      <vt:lpstr>«Wenn die Gesundheit kippt»</vt:lpstr>
      <vt:lpstr>Überblick</vt:lpstr>
      <vt:lpstr>PowerPoint-Präsentation</vt:lpstr>
      <vt:lpstr> </vt:lpstr>
      <vt:lpstr>Herausforderungen im Jugendalter </vt:lpstr>
      <vt:lpstr>Herausforderungen im Jugendalter</vt:lpstr>
      <vt:lpstr>Herausforderungen im Jugendalter</vt:lpstr>
      <vt:lpstr>Einfluss auf Jugendliche</vt:lpstr>
      <vt:lpstr>Erfolgreicher Umgang mit Jugendlichen berücksichtigt:</vt:lpstr>
      <vt:lpstr>Die Bedeutung von Grenzen</vt:lpstr>
      <vt:lpstr>Umgang mit jugendtypischen Dilemmata</vt:lpstr>
      <vt:lpstr> Jugendtypischen Verhaltensweisen und psychopathologischen Phänomenen </vt:lpstr>
      <vt:lpstr>Beispiel Konsumverhalten</vt:lpstr>
      <vt:lpstr>Funktion von psychoaktiven Substanzen in der Adoleszenz </vt:lpstr>
      <vt:lpstr>Beispiel Impulskontrollstörungen und Jugendalter </vt:lpstr>
      <vt:lpstr>Beispiel Medienkonsum</vt:lpstr>
      <vt:lpstr>Wichtig</vt:lpstr>
      <vt:lpstr>Was tun, wenn die Gesundheit «kippt» </vt:lpstr>
      <vt:lpstr>Was tun, wenn die Gesundheit «kippt»</vt:lpstr>
      <vt:lpstr>Schlusszitat</vt:lpstr>
      <vt:lpstr>PowerPoint-Präsentation</vt:lpstr>
    </vt:vector>
  </TitlesOfParts>
  <Company>Clienia IT-Services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«Wenn die Gesundheit kippt»</dc:title>
  <dc:creator>CLL Linde_SL_DE</dc:creator>
  <cp:lastModifiedBy>Johannes König</cp:lastModifiedBy>
  <cp:revision>45</cp:revision>
  <dcterms:created xsi:type="dcterms:W3CDTF">2019-03-27T13:15:12Z</dcterms:created>
  <dcterms:modified xsi:type="dcterms:W3CDTF">2019-04-01T09:50:36Z</dcterms:modified>
</cp:coreProperties>
</file>